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69" r:id="rId2"/>
    <p:sldId id="440" r:id="rId3"/>
    <p:sldId id="397" r:id="rId4"/>
    <p:sldId id="399" r:id="rId5"/>
    <p:sldId id="400" r:id="rId6"/>
    <p:sldId id="401" r:id="rId7"/>
    <p:sldId id="402" r:id="rId8"/>
    <p:sldId id="405" r:id="rId9"/>
    <p:sldId id="410" r:id="rId10"/>
    <p:sldId id="411" r:id="rId11"/>
    <p:sldId id="415" r:id="rId12"/>
    <p:sldId id="416" r:id="rId13"/>
    <p:sldId id="431" r:id="rId14"/>
    <p:sldId id="417" r:id="rId15"/>
    <p:sldId id="418" r:id="rId16"/>
    <p:sldId id="419" r:id="rId17"/>
    <p:sldId id="423" r:id="rId18"/>
    <p:sldId id="443" r:id="rId19"/>
    <p:sldId id="441" r:id="rId20"/>
    <p:sldId id="434" r:id="rId21"/>
    <p:sldId id="436" r:id="rId22"/>
    <p:sldId id="438" r:id="rId23"/>
    <p:sldId id="457" r:id="rId24"/>
    <p:sldId id="458" r:id="rId25"/>
    <p:sldId id="447" r:id="rId26"/>
    <p:sldId id="439" r:id="rId27"/>
    <p:sldId id="455" r:id="rId28"/>
    <p:sldId id="456" r:id="rId29"/>
    <p:sldId id="445" r:id="rId30"/>
    <p:sldId id="428" r:id="rId31"/>
    <p:sldId id="448" r:id="rId32"/>
    <p:sldId id="450" r:id="rId33"/>
    <p:sldId id="452" r:id="rId34"/>
    <p:sldId id="454" r:id="rId35"/>
    <p:sldId id="451" r:id="rId36"/>
    <p:sldId id="429" r:id="rId37"/>
    <p:sldId id="430" r:id="rId38"/>
    <p:sldId id="433" r:id="rId39"/>
  </p:sldIdLst>
  <p:sldSz cx="9144000" cy="6858000" type="screen4x3"/>
  <p:notesSz cx="6858000" cy="9144000"/>
  <p:defaultTextStyle>
    <a:defPPr>
      <a:defRPr lang="en-MY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6A71A"/>
    <a:srgbClr val="F57E1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7" autoAdjust="0"/>
    <p:restoredTop sz="99578" autoAdjust="0"/>
  </p:normalViewPr>
  <p:slideViewPr>
    <p:cSldViewPr snapToGrid="0" snapToObjects="1">
      <p:cViewPr varScale="1">
        <p:scale>
          <a:sx n="75" d="100"/>
          <a:sy n="75" d="100"/>
        </p:scale>
        <p:origin x="-3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8C9176-8185-444D-B034-2F8FB3965CE8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6BDBC7-EF08-402C-AE9B-9E52BD08785B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1104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SM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530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00813"/>
            <a:ext cx="8501063" cy="357187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6" name="Rectangle 5"/>
          <p:cNvSpPr/>
          <p:nvPr/>
        </p:nvSpPr>
        <p:spPr>
          <a:xfrm>
            <a:off x="8572500" y="6500813"/>
            <a:ext cx="571500" cy="357187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7" name="Rectangle 6"/>
          <p:cNvSpPr/>
          <p:nvPr/>
        </p:nvSpPr>
        <p:spPr>
          <a:xfrm>
            <a:off x="0" y="714375"/>
            <a:ext cx="1714500" cy="7143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8" name="Rectangle 7"/>
          <p:cNvSpPr/>
          <p:nvPr/>
        </p:nvSpPr>
        <p:spPr>
          <a:xfrm>
            <a:off x="0" y="714375"/>
            <a:ext cx="1214438" cy="7143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9" name="Rectangle 8"/>
          <p:cNvSpPr/>
          <p:nvPr/>
        </p:nvSpPr>
        <p:spPr>
          <a:xfrm>
            <a:off x="0" y="6357938"/>
            <a:ext cx="8501063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3CEC-3B75-4355-87CA-B3CBD0B886BA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C8A44-8F2F-47A2-B192-7B6239FEE4C2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999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5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7" name="Rectangle 6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310D-0842-4213-BE6B-248715EB84EF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04E48-DA8C-4FE7-BC5B-63A41F7DE7F9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390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DE831-0F01-43D5-B45D-C0D967F2390A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12E6-26F3-41C9-9656-2EAF82991811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473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5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7" name="Rectangle 6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58148" cy="85720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7CFA8-E99A-453E-BB84-5BBEED20D546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E5A6F-309F-4C6F-AD29-4D33206BF820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357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8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5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7" name="Rectangle 6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09E46-A45B-4FB1-898F-ECE27C2263C7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AD8C8-C38C-49EB-AA4A-6CEEED6E67EA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643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6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8" name="Rectangle 7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982F0-CBB3-4D44-A9E9-61E4A27C06FF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A5BC2-1662-41DE-AA99-8A55357BBA8A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307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8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10" name="Rectangle 9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0F70C-DF2D-401F-94F8-1FADF24EB1E5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FFB1-423B-42D5-A51E-BF095A5F170C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154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4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6" name="Rectangle 5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461C-1EB4-4911-920D-CF10A0B506C3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77A2-6E52-40E4-A877-BC79E21B3782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961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3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5" name="Rectangle 4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F8754-0E6D-4003-956D-35B7E284CC9E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47F6-C01E-4FD0-933E-CF6AE21A3AF6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792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6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8" name="Rectangle 7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79212-CF97-4F04-B628-AE3FFE8E3765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39F7-655F-490B-9768-DA500042A90C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044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858125" cy="85725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pic>
        <p:nvPicPr>
          <p:cNvPr id="6" name="Picture 7" descr="U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39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9563" y="0"/>
            <a:ext cx="214312" cy="857250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8" name="Rectangle 7"/>
          <p:cNvSpPr/>
          <p:nvPr/>
        </p:nvSpPr>
        <p:spPr>
          <a:xfrm>
            <a:off x="8143875" y="642938"/>
            <a:ext cx="1000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spc="3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lead</a:t>
            </a:r>
            <a:endParaRPr lang="ms-MY" sz="1200" i="1" spc="3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28688"/>
            <a:ext cx="8143875" cy="71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76D2F-C624-4CC0-82EC-EA5DD3ED2C58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D4AC-158C-4C9C-880D-512A31156DDC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210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M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9518AD-E021-4F91-94A7-F7E312AFFAD5}" type="datetimeFigureOut">
              <a:rPr lang="en-US"/>
              <a:pPr>
                <a:defRPr/>
              </a:pPr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36F01-6668-4BAD-A71B-E67F73865A45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7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1.wdp"/><Relationship Id="rId7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microsoft.com/office/2007/relationships/hdphoto" Target="../media/hdphoto1.wdp"/><Relationship Id="rId7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2" y="1470025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-1" y="1470025"/>
            <a:ext cx="9143999" cy="5048341"/>
          </a:xfrm>
          <a:effectLst>
            <a:softEdge rad="63500"/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Presentation by: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 Prof Dr. </a:t>
            </a:r>
            <a:r>
              <a:rPr lang="en-US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Anees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Janee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Ali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Director of USM International Office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aneesali15@yahoo.com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MY" sz="4800" b="1" dirty="0" smtClean="0"/>
              <a:t>Engineering &amp; Health </a:t>
            </a:r>
            <a:r>
              <a:rPr lang="en-MY" sz="4800" b="1" dirty="0"/>
              <a:t>Campus</a:t>
            </a:r>
            <a:br>
              <a:rPr lang="en-MY" sz="4800" b="1" dirty="0"/>
            </a:br>
            <a:endParaRPr lang="en-MY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196752"/>
            <a:ext cx="9036496" cy="566124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endParaRPr lang="en-MY" dirty="0" smtClean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 smtClean="0"/>
              <a:t>River </a:t>
            </a:r>
            <a:r>
              <a:rPr lang="en-MY" dirty="0"/>
              <a:t>Engineering &amp; Urban Drainage Research Centre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/>
              <a:t>School of Aerospace Engineering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/>
              <a:t>School of Chemical Engineering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/>
              <a:t>School of Civil Engineering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/>
              <a:t>School of Electrical &amp; Electronic Engineering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/>
              <a:t>School of Materials &amp; Minerals Resources Engineering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/>
              <a:t>School of Mechanical </a:t>
            </a:r>
            <a:r>
              <a:rPr lang="en-MY" dirty="0" smtClean="0"/>
              <a:t>Engineering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endParaRPr lang="en-MY" dirty="0" smtClean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 smtClean="0"/>
              <a:t>Advanced Medical &amp; Dental Institute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 smtClean="0"/>
              <a:t>Institute for Research In Molecular Medicine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 smtClean="0"/>
              <a:t>School of Dental Sciences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 smtClean="0"/>
              <a:t>School of Health Sciences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dirty="0" smtClean="0"/>
              <a:t>School of Medical Sciences</a:t>
            </a:r>
            <a:endParaRPr lang="en-MY" sz="4800" dirty="0"/>
          </a:p>
        </p:txBody>
      </p:sp>
    </p:spTree>
    <p:extLst>
      <p:ext uri="{BB962C8B-B14F-4D97-AF65-F5344CB8AC3E}">
        <p14:creationId xmlns="" xmlns:p14="http://schemas.microsoft.com/office/powerpoint/2010/main" val="2135121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908720"/>
            <a:ext cx="9144000" cy="5937840"/>
          </a:xfrm>
          <a:prstGeom prst="rect">
            <a:avLst/>
          </a:prstGeom>
        </p:spPr>
        <p:txBody>
          <a:bodyPr/>
          <a:lstStyle/>
          <a:p>
            <a:pPr marL="4572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University in a Garden concept as conceptualized by USM is designed to depict the close affinity between its role and function as an institution of higher learning and nature amidst a garden </a:t>
            </a:r>
            <a:r>
              <a:rPr lang="en-US" sz="2400" dirty="0" smtClean="0"/>
              <a:t>setting </a:t>
            </a:r>
            <a:endParaRPr lang="en-US" sz="2400" dirty="0"/>
          </a:p>
          <a:p>
            <a:endParaRPr lang="en-US" sz="2400" dirty="0"/>
          </a:p>
          <a:p>
            <a:pPr marL="45720" indent="0">
              <a:buNone/>
            </a:pPr>
            <a:endParaRPr lang="en-MY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University in a Garden</a:t>
            </a:r>
            <a:endParaRPr lang="en-MY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1" y="2122382"/>
            <a:ext cx="2962583" cy="2306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37" y="2985515"/>
            <a:ext cx="2804840" cy="260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4238898"/>
            <a:ext cx="3204753" cy="240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14093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49403"/>
            <a:ext cx="2856387" cy="214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17032"/>
            <a:ext cx="2815582" cy="21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47474"/>
            <a:ext cx="2774776" cy="208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17032"/>
            <a:ext cx="2876790" cy="214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0072" y="32129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Dewan</a:t>
            </a:r>
            <a:r>
              <a:rPr lang="en-US" b="1" dirty="0" smtClean="0"/>
              <a:t> </a:t>
            </a:r>
            <a:r>
              <a:rPr lang="en-US" b="1" dirty="0" err="1" smtClean="0"/>
              <a:t>Budaya</a:t>
            </a:r>
            <a:endParaRPr lang="en-MY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69538" y="3310245"/>
            <a:ext cx="2082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USM Main Entrance </a:t>
            </a:r>
            <a:endParaRPr lang="en-MY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48064" y="59492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USM International Office  </a:t>
            </a:r>
            <a:endParaRPr lang="en-MY" b="1" dirty="0"/>
          </a:p>
        </p:txBody>
      </p:sp>
      <p:sp>
        <p:nvSpPr>
          <p:cNvPr id="13" name="Content Placeholder 12"/>
          <p:cNvSpPr txBox="1">
            <a:spLocks noGrp="1"/>
          </p:cNvSpPr>
          <p:nvPr>
            <p:ph sz="quarter" idx="4294967295"/>
          </p:nvPr>
        </p:nvSpPr>
        <p:spPr>
          <a:xfrm>
            <a:off x="1728192" y="5949280"/>
            <a:ext cx="212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n-US" sz="2000" b="1" dirty="0" smtClean="0"/>
              <a:t>USM Mosque </a:t>
            </a:r>
            <a:endParaRPr lang="en-MY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USM MAIN CAMPUS</a:t>
            </a:r>
            <a:endParaRPr lang="en-MY" dirty="0"/>
          </a:p>
        </p:txBody>
      </p:sp>
    </p:spTree>
    <p:extLst>
      <p:ext uri="{BB962C8B-B14F-4D97-AF65-F5344CB8AC3E}">
        <p14:creationId xmlns="" xmlns:p14="http://schemas.microsoft.com/office/powerpoint/2010/main" val="3901466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7" y="1325160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 smtClean="0"/>
              <a:t> Engineering Campus</a:t>
            </a:r>
            <a:endParaRPr lang="en-MY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84" y="4042611"/>
            <a:ext cx="4463715" cy="281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1155"/>
            <a:ext cx="3729790" cy="228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6" y="3155889"/>
            <a:ext cx="3578114" cy="272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60651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8" y="1233356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" y="1058779"/>
            <a:ext cx="3634990" cy="231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50" y="3898232"/>
            <a:ext cx="4401650" cy="27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8" y="3376425"/>
            <a:ext cx="3932112" cy="268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Health Campus (</a:t>
            </a:r>
            <a:r>
              <a:rPr lang="en-US" b="1" dirty="0" err="1">
                <a:solidFill>
                  <a:schemeClr val="bg1"/>
                </a:solidFill>
              </a:rPr>
              <a:t>Kubang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Kerian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endParaRPr lang="en-MY" b="1" dirty="0"/>
          </a:p>
        </p:txBody>
      </p:sp>
    </p:spTree>
    <p:extLst>
      <p:ext uri="{BB962C8B-B14F-4D97-AF65-F5344CB8AC3E}">
        <p14:creationId xmlns="" xmlns:p14="http://schemas.microsoft.com/office/powerpoint/2010/main" val="4284659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764704"/>
            <a:ext cx="9144000" cy="6093296"/>
          </a:xfrm>
          <a:prstGeom prst="rect">
            <a:avLst/>
          </a:prstGeom>
        </p:spPr>
        <p:txBody>
          <a:bodyPr/>
          <a:lstStyle/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USM libraries </a:t>
            </a:r>
            <a:endParaRPr lang="en-MY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" y="994122"/>
            <a:ext cx="2940260" cy="236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57" y="4323806"/>
            <a:ext cx="3817418" cy="191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24" y="2874075"/>
            <a:ext cx="2778814" cy="2035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4099" y="3276080"/>
            <a:ext cx="2378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Hamzah</a:t>
            </a:r>
            <a:r>
              <a:rPr lang="en-US" sz="1600" b="1" dirty="0"/>
              <a:t> </a:t>
            </a:r>
            <a:r>
              <a:rPr lang="en-US" sz="1600" b="1" dirty="0" err="1"/>
              <a:t>Sendut</a:t>
            </a:r>
            <a:r>
              <a:rPr lang="en-US" sz="1600" b="1" dirty="0"/>
              <a:t> Library 1</a:t>
            </a:r>
          </a:p>
          <a:p>
            <a:endParaRPr lang="en-MY" dirty="0"/>
          </a:p>
        </p:txBody>
      </p:sp>
      <p:sp>
        <p:nvSpPr>
          <p:cNvPr id="13" name="TextBox 12"/>
          <p:cNvSpPr txBox="1"/>
          <p:nvPr/>
        </p:nvSpPr>
        <p:spPr>
          <a:xfrm>
            <a:off x="2649280" y="4969914"/>
            <a:ext cx="2378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Hamzah</a:t>
            </a:r>
            <a:r>
              <a:rPr lang="en-US" sz="1600" b="1" dirty="0"/>
              <a:t> </a:t>
            </a:r>
            <a:r>
              <a:rPr lang="en-US" sz="1600" b="1" dirty="0" err="1"/>
              <a:t>Sendut</a:t>
            </a:r>
            <a:r>
              <a:rPr lang="en-US" sz="1600" b="1" dirty="0"/>
              <a:t> Library </a:t>
            </a:r>
            <a:r>
              <a:rPr lang="en-US" sz="1600" b="1" dirty="0" smtClean="0"/>
              <a:t>2</a:t>
            </a:r>
            <a:endParaRPr lang="en-US" sz="1600" b="1" dirty="0"/>
          </a:p>
          <a:p>
            <a:endParaRPr lang="en-MY" dirty="0"/>
          </a:p>
        </p:txBody>
      </p:sp>
      <p:sp>
        <p:nvSpPr>
          <p:cNvPr id="14" name="TextBox 13"/>
          <p:cNvSpPr txBox="1"/>
          <p:nvPr/>
        </p:nvSpPr>
        <p:spPr>
          <a:xfrm>
            <a:off x="5211538" y="6237847"/>
            <a:ext cx="34360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Hamdan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Tahir</a:t>
            </a:r>
            <a:r>
              <a:rPr lang="en-US" sz="1600" b="1" dirty="0" smtClean="0"/>
              <a:t> Library 3 (24hrs) </a:t>
            </a:r>
          </a:p>
          <a:p>
            <a:endParaRPr lang="en-MY" dirty="0"/>
          </a:p>
        </p:txBody>
      </p:sp>
    </p:spTree>
    <p:extLst>
      <p:ext uri="{BB962C8B-B14F-4D97-AF65-F5344CB8AC3E}">
        <p14:creationId xmlns="" xmlns:p14="http://schemas.microsoft.com/office/powerpoint/2010/main" val="3933394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152400"/>
            <a:ext cx="914400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MY" b="1" dirty="0" smtClean="0">
                <a:solidFill>
                  <a:schemeClr val="bg1"/>
                </a:solidFill>
              </a:rPr>
              <a:t>Sports and Recreation Centre</a:t>
            </a:r>
            <a:endParaRPr lang="en-MY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112"/>
            <a:ext cx="3069337" cy="210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578" y="2305155"/>
            <a:ext cx="2998252" cy="203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47" y="3341039"/>
            <a:ext cx="2901864" cy="1966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87" y="5016135"/>
            <a:ext cx="2878417" cy="1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069337" y="1149532"/>
            <a:ext cx="151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Pusat</a:t>
            </a:r>
            <a:r>
              <a:rPr lang="en-US" b="1" dirty="0" smtClean="0"/>
              <a:t> </a:t>
            </a:r>
            <a:r>
              <a:rPr lang="en-US" b="1" dirty="0" err="1" smtClean="0"/>
              <a:t>Sukan</a:t>
            </a:r>
            <a:r>
              <a:rPr lang="en-US" b="1" dirty="0" smtClean="0"/>
              <a:t> </a:t>
            </a:r>
            <a:endParaRPr lang="en-MY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4767" y="3341039"/>
            <a:ext cx="20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Swimming Pool </a:t>
            </a:r>
            <a:endParaRPr lang="en-MY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376058" y="5816190"/>
            <a:ext cx="18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Badminton court </a:t>
            </a:r>
            <a:endParaRPr lang="en-MY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348939" y="4646803"/>
            <a:ext cx="151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Football Field  </a:t>
            </a:r>
            <a:endParaRPr lang="en-MY" b="1" dirty="0"/>
          </a:p>
        </p:txBody>
      </p:sp>
    </p:spTree>
    <p:extLst>
      <p:ext uri="{BB962C8B-B14F-4D97-AF65-F5344CB8AC3E}">
        <p14:creationId xmlns="" xmlns:p14="http://schemas.microsoft.com/office/powerpoint/2010/main" val="460792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692150"/>
            <a:ext cx="9036050" cy="6165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1800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431800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Hostels /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Desasiswa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831850" lvl="1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Aman</a:t>
            </a: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</a:t>
            </a: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Damai</a:t>
            </a:r>
            <a:endParaRPr lang="en-US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831850" lvl="1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Fajar</a:t>
            </a: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</a:t>
            </a: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Harapan</a:t>
            </a:r>
            <a:endParaRPr lang="en-US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831850" lvl="1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Bakti</a:t>
            </a: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</a:t>
            </a: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Permai</a:t>
            </a:r>
            <a:endParaRPr lang="en-US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831850" lvl="1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Cahaya</a:t>
            </a: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</a:t>
            </a: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Gemilang</a:t>
            </a:r>
            <a:endParaRPr lang="en-US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831850" lvl="1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Indah </a:t>
            </a: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Kembara</a:t>
            </a:r>
            <a:endParaRPr lang="en-US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831850" lvl="1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RST – </a:t>
            </a: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Restu</a:t>
            </a: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, </a:t>
            </a: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Tekun</a:t>
            </a: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, </a:t>
            </a: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Saujana</a:t>
            </a:r>
            <a:endParaRPr lang="en-US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431800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International House</a:t>
            </a:r>
          </a:p>
          <a:p>
            <a:pPr marL="431800" indent="-323850" algn="just" eaLnBrk="1" hangingPunct="1">
              <a:lnSpc>
                <a:spcPct val="70000"/>
              </a:lnSpc>
              <a:buClr>
                <a:srgbClr val="FF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PETAS</a:t>
            </a:r>
          </a:p>
          <a:p>
            <a:pPr marL="431800" indent="-323850" algn="just" eaLnBrk="1" hangingPunct="1">
              <a:lnSpc>
                <a:spcPct val="90000"/>
              </a:lnSpc>
              <a:spcBef>
                <a:spcPts val="650"/>
              </a:spcBef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64" y="3852688"/>
            <a:ext cx="48006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6" descr="I:\DCIM\101MSDCF\DSC027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17776"/>
            <a:ext cx="318708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8091"/>
            <a:ext cx="4014788" cy="27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USM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Accommodation </a:t>
            </a:r>
            <a:br>
              <a:rPr lang="en-US" b="1" dirty="0">
                <a:solidFill>
                  <a:schemeClr val="bg1"/>
                </a:solidFill>
                <a:latin typeface="Century Gothic" pitchFamily="34" charset="0"/>
              </a:rPr>
            </a:br>
            <a:endParaRPr lang="en-MY" dirty="0"/>
          </a:p>
        </p:txBody>
      </p:sp>
    </p:spTree>
    <p:extLst>
      <p:ext uri="{BB962C8B-B14F-4D97-AF65-F5344CB8AC3E}">
        <p14:creationId xmlns="" xmlns:p14="http://schemas.microsoft.com/office/powerpoint/2010/main" val="93031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8" y="1233356"/>
            <a:ext cx="8333762" cy="5624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3356"/>
            <a:ext cx="8686800" cy="5420107"/>
          </a:xfrm>
        </p:spPr>
        <p:txBody>
          <a:bodyPr/>
          <a:lstStyle/>
          <a:p>
            <a:pPr algn="ctr">
              <a:buNone/>
            </a:pPr>
            <a:r>
              <a:rPr lang="en-US" sz="6600" dirty="0" smtClean="0"/>
              <a:t>International Student</a:t>
            </a:r>
          </a:p>
          <a:p>
            <a:pPr algn="ctr">
              <a:buNone/>
            </a:pPr>
            <a:r>
              <a:rPr lang="en-US" sz="6600" dirty="0" smtClean="0"/>
              <a:t>Mobility and 				Internationalization</a:t>
            </a:r>
            <a:endParaRPr lang="en-US" sz="6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23027">
            <a:off x="824575" y="1669609"/>
            <a:ext cx="4355719" cy="227305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53957">
            <a:off x="3658231" y="4384030"/>
            <a:ext cx="3382487" cy="20104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5140" y="1600200"/>
            <a:ext cx="2488983" cy="242829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usmg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857208"/>
            <a:ext cx="799134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Major Efforts Carried Out by USM for Internationalization and Student Mobility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906"/>
            <a:ext cx="8229600" cy="5570620"/>
          </a:xfrm>
        </p:spPr>
        <p:txBody>
          <a:bodyPr/>
          <a:lstStyle/>
          <a:p>
            <a:r>
              <a:rPr lang="en-US" dirty="0" smtClean="0"/>
              <a:t>USM offers exchange </a:t>
            </a:r>
            <a:r>
              <a:rPr lang="en-US" dirty="0" err="1" smtClean="0"/>
              <a:t>programme</a:t>
            </a:r>
            <a:r>
              <a:rPr lang="en-US" dirty="0" smtClean="0"/>
              <a:t> to students from more than 30 countries and welcomes students to experience living and studying in Malaysia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Coming to USM would allow international students to experience world class education in a great location and discover a nation known throughout the world as being “Truly Asia”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Outbound </a:t>
            </a:r>
            <a:r>
              <a:rPr lang="en-US" b="1" dirty="0" err="1" smtClean="0"/>
              <a:t>Programme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208"/>
            <a:ext cx="8229600" cy="526895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International Office is promoting the study abroad </a:t>
            </a:r>
            <a:r>
              <a:rPr lang="en-US" dirty="0" err="1" smtClean="0"/>
              <a:t>programme</a:t>
            </a:r>
            <a:r>
              <a:rPr lang="en-US" dirty="0" smtClean="0"/>
              <a:t> through:</a:t>
            </a:r>
          </a:p>
          <a:p>
            <a:r>
              <a:rPr lang="en-US" sz="2800" dirty="0" smtClean="0"/>
              <a:t>Series of talks, </a:t>
            </a:r>
          </a:p>
          <a:p>
            <a:r>
              <a:rPr lang="en-US" sz="2800" dirty="0" smtClean="0"/>
              <a:t>sharing experiences by students who have the experiences  of joining the study abroad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, </a:t>
            </a:r>
          </a:p>
          <a:p>
            <a:pPr>
              <a:buNone/>
            </a:pPr>
            <a:r>
              <a:rPr lang="en-US" sz="2800" dirty="0" smtClean="0"/>
              <a:t>	distribution of pamphlets </a:t>
            </a:r>
          </a:p>
          <a:p>
            <a:r>
              <a:rPr lang="en-US" sz="2800" dirty="0" smtClean="0"/>
              <a:t>personal consultation </a:t>
            </a:r>
            <a:r>
              <a:rPr lang="en-US" sz="2800" i="1" dirty="0" smtClean="0"/>
              <a:t>are</a:t>
            </a:r>
            <a:r>
              <a:rPr lang="en-US" sz="2800" dirty="0" smtClean="0"/>
              <a:t> given to students who have interest in the </a:t>
            </a:r>
            <a:r>
              <a:rPr lang="en-US" sz="2800" dirty="0" err="1" smtClean="0"/>
              <a:t>programme</a:t>
            </a:r>
            <a:endParaRPr lang="en-US" sz="2800" dirty="0" smtClean="0"/>
          </a:p>
          <a:p>
            <a:r>
              <a:rPr lang="en-US" sz="2800" dirty="0" smtClean="0"/>
              <a:t>USM also provides financial aids to qualified students (flight ticket and some pocket money)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Inbound </a:t>
            </a:r>
            <a:r>
              <a:rPr lang="en-US" b="1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284"/>
            <a:ext cx="8229600" cy="4874879"/>
          </a:xfrm>
        </p:spPr>
        <p:txBody>
          <a:bodyPr/>
          <a:lstStyle/>
          <a:p>
            <a:r>
              <a:rPr lang="en-US" dirty="0" smtClean="0"/>
              <a:t>International Office is the responsible party in processing all application for inbound </a:t>
            </a:r>
            <a:r>
              <a:rPr lang="en-US" dirty="0" err="1" smtClean="0"/>
              <a:t>programme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Mutual agreements with partner universities are implemented and USM will receive students for a period of </a:t>
            </a:r>
            <a:r>
              <a:rPr lang="en-US" b="1" dirty="0" smtClean="0"/>
              <a:t>one to two semesters from each university.</a:t>
            </a:r>
          </a:p>
          <a:p>
            <a:r>
              <a:rPr lang="en-US" dirty="0" smtClean="0"/>
              <a:t>Partner universities may send  </a:t>
            </a:r>
            <a:r>
              <a:rPr lang="en-US" b="1" dirty="0" smtClean="0"/>
              <a:t>2 to 8 students per year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Inbound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5" y="1159100"/>
            <a:ext cx="8807116" cy="4967064"/>
          </a:xfrm>
        </p:spPr>
        <p:txBody>
          <a:bodyPr/>
          <a:lstStyle/>
          <a:p>
            <a:r>
              <a:rPr lang="en-US" sz="2800" dirty="0" smtClean="0"/>
              <a:t>There is no minimum requirements for CGPA. We trust our partner universities would select students that are qualified to participate in the Study Abroad @ USM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. </a:t>
            </a:r>
          </a:p>
          <a:p>
            <a:endParaRPr lang="en-US" sz="2800" dirty="0" smtClean="0"/>
          </a:p>
          <a:p>
            <a:r>
              <a:rPr lang="en-US" sz="2800" dirty="0" smtClean="0"/>
              <a:t>If English is not the first language of teaching , students are required to fulfill the minimum language requirement as below: </a:t>
            </a:r>
          </a:p>
          <a:p>
            <a:r>
              <a:rPr lang="pt-BR" sz="2400" b="1" dirty="0" smtClean="0"/>
              <a:t>TOEFL : PBT minimum 550 , iPBT = 61 or</a:t>
            </a:r>
          </a:p>
          <a:p>
            <a:r>
              <a:rPr lang="en-US" sz="2400" b="1" dirty="0" smtClean="0"/>
              <a:t>IELTS : Band 5 or</a:t>
            </a:r>
          </a:p>
          <a:p>
            <a:r>
              <a:rPr lang="en-US" sz="2400" b="1" dirty="0" smtClean="0"/>
              <a:t>Approval letter from School/Faculty of Language notifies that students are able to follow classes in English</a:t>
            </a:r>
          </a:p>
          <a:p>
            <a:pPr>
              <a:buNone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Calendar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Dates of Semester 1 and 2</a:t>
            </a:r>
          </a:p>
          <a:p>
            <a:r>
              <a:rPr lang="en-US" dirty="0" smtClean="0"/>
              <a:t> Semester I : 2</a:t>
            </a:r>
            <a:r>
              <a:rPr lang="en-US" baseline="30000" dirty="0" smtClean="0"/>
              <a:t>nd</a:t>
            </a:r>
            <a:r>
              <a:rPr lang="en-US" dirty="0" smtClean="0"/>
              <a:t> week of September </a:t>
            </a:r>
          </a:p>
          <a:p>
            <a:r>
              <a:rPr lang="en-US" dirty="0" smtClean="0"/>
              <a:t> Semester II : 3</a:t>
            </a:r>
            <a:r>
              <a:rPr lang="en-US" baseline="30000" dirty="0" smtClean="0"/>
              <a:t>rd</a:t>
            </a:r>
            <a:r>
              <a:rPr lang="en-US" dirty="0" smtClean="0"/>
              <a:t> week of  February </a:t>
            </a:r>
            <a:r>
              <a:rPr lang="en-US" i="1" dirty="0" smtClean="0"/>
              <a:t>	</a:t>
            </a:r>
          </a:p>
          <a:p>
            <a:endParaRPr lang="en-US" dirty="0" smtClean="0"/>
          </a:p>
          <a:p>
            <a:r>
              <a:rPr lang="en-US" dirty="0" smtClean="0"/>
              <a:t>14 weeks of classes</a:t>
            </a:r>
          </a:p>
          <a:p>
            <a:r>
              <a:rPr lang="en-US" dirty="0" smtClean="0"/>
              <a:t>1 week of study week</a:t>
            </a:r>
          </a:p>
          <a:p>
            <a:r>
              <a:rPr lang="en-US" dirty="0" smtClean="0"/>
              <a:t>3 weeks of Final Exam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USM Buddies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22216">
            <a:off x="2498436" y="3585747"/>
            <a:ext cx="3440458" cy="233848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2936" y="1600200"/>
            <a:ext cx="3743864" cy="223855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119260">
            <a:off x="384492" y="1221857"/>
            <a:ext cx="4018527" cy="26865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USM Buddies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252"/>
            <a:ext cx="8229600" cy="5293216"/>
          </a:xfrm>
        </p:spPr>
        <p:txBody>
          <a:bodyPr/>
          <a:lstStyle/>
          <a:p>
            <a:r>
              <a:rPr lang="en-US" sz="2800" dirty="0" smtClean="0"/>
              <a:t>This voluntary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 consists of USM students who are helpful and like to be involved in </a:t>
            </a:r>
            <a:r>
              <a:rPr lang="en-US" sz="2800" dirty="0" err="1" smtClean="0"/>
              <a:t>programme</a:t>
            </a:r>
            <a:r>
              <a:rPr lang="en-US" sz="2800" i="1" dirty="0" err="1" smtClean="0"/>
              <a:t>s</a:t>
            </a:r>
            <a:r>
              <a:rPr lang="en-US" sz="2800" dirty="0" smtClean="0"/>
              <a:t> </a:t>
            </a:r>
            <a:r>
              <a:rPr lang="en-US" sz="2800" dirty="0" err="1" smtClean="0"/>
              <a:t>organised</a:t>
            </a:r>
            <a:r>
              <a:rPr lang="en-US" sz="2800" dirty="0" smtClean="0"/>
              <a:t> by International Office, USM</a:t>
            </a:r>
            <a:r>
              <a:rPr lang="en-US" sz="2800" i="1" dirty="0" smtClean="0"/>
              <a:t>.</a:t>
            </a:r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They will develop their leadership skills, learn how to practice teamwork when organizing projects and many extra things which hardly gained in the classroom.</a:t>
            </a:r>
          </a:p>
          <a:p>
            <a:endParaRPr lang="en-US" sz="2800" dirty="0" smtClean="0"/>
          </a:p>
          <a:p>
            <a:r>
              <a:rPr lang="en-US" sz="2800" dirty="0" smtClean="0"/>
              <a:t>USM students who are interested to join the USM Buddies are interviewed and have to go through screening process by joining a few </a:t>
            </a:r>
            <a:r>
              <a:rPr lang="en-US" sz="2800" dirty="0" err="1" smtClean="0"/>
              <a:t>programmmes</a:t>
            </a:r>
            <a:endParaRPr lang="en-US" sz="2800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for Inbound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978"/>
            <a:ext cx="8229600" cy="49541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Orientation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marL="514350" indent="-514350"/>
            <a:r>
              <a:rPr lang="en-US" sz="2800" dirty="0" smtClean="0"/>
              <a:t>Welcoming speech</a:t>
            </a:r>
          </a:p>
          <a:p>
            <a:pPr marL="514350" indent="-514350"/>
            <a:r>
              <a:rPr lang="en-US" sz="2800" dirty="0" smtClean="0"/>
              <a:t>Introduction by Buddies &amp; Ice-breaking </a:t>
            </a:r>
          </a:p>
          <a:p>
            <a:pPr marL="514350" indent="-514350"/>
            <a:r>
              <a:rPr lang="en-US" sz="2800" dirty="0" smtClean="0"/>
              <a:t>Briefings on Visa, Security, Health &amp; Medical, Insurance, </a:t>
            </a:r>
            <a:r>
              <a:rPr lang="en-US" sz="2800" dirty="0" err="1" smtClean="0"/>
              <a:t>Wifi</a:t>
            </a:r>
            <a:r>
              <a:rPr lang="en-US" sz="2800" dirty="0" smtClean="0"/>
              <a:t> set-up, Library, Courses and Final Exams</a:t>
            </a:r>
          </a:p>
          <a:p>
            <a:pPr marL="514350" indent="-514350"/>
            <a:r>
              <a:rPr lang="en-US" sz="2800" dirty="0" smtClean="0"/>
              <a:t>Meetings with Schools’ representatives for course registration </a:t>
            </a:r>
          </a:p>
          <a:p>
            <a:pPr marL="514350" indent="-514350"/>
            <a:r>
              <a:rPr lang="en-US" sz="2800" dirty="0" err="1" smtClean="0"/>
              <a:t>Telematch</a:t>
            </a:r>
            <a:endParaRPr lang="en-US" sz="2800" dirty="0" smtClean="0"/>
          </a:p>
          <a:p>
            <a:pPr marL="514350" indent="-514350"/>
            <a:r>
              <a:rPr lang="en-US" sz="2800" dirty="0" smtClean="0"/>
              <a:t>Library &amp; campus tour</a:t>
            </a:r>
          </a:p>
          <a:p>
            <a:pPr marL="514350" indent="-514350"/>
            <a:r>
              <a:rPr lang="en-US" sz="2800" dirty="0" smtClean="0"/>
              <a:t>Cultural performances</a:t>
            </a:r>
          </a:p>
          <a:p>
            <a:pPr marL="514350" indent="-514350"/>
            <a:endParaRPr lang="en-US" dirty="0" smtClean="0"/>
          </a:p>
          <a:p>
            <a:pPr marL="514350" indent="-514350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for Inbound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5664"/>
            <a:ext cx="8229600" cy="47305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2. Cooking classes</a:t>
            </a:r>
          </a:p>
          <a:p>
            <a:pPr marL="514350" indent="-514350">
              <a:buNone/>
            </a:pPr>
            <a:r>
              <a:rPr lang="en-US" dirty="0" smtClean="0"/>
              <a:t>3. </a:t>
            </a:r>
            <a:r>
              <a:rPr lang="en-US" dirty="0" err="1" smtClean="0"/>
              <a:t>Homestay</a:t>
            </a:r>
            <a:r>
              <a:rPr lang="en-US" dirty="0" smtClean="0"/>
              <a:t> with the village people/foster parents</a:t>
            </a:r>
          </a:p>
          <a:p>
            <a:pPr marL="514350" indent="-514350">
              <a:buNone/>
            </a:pPr>
            <a:r>
              <a:rPr lang="en-US" dirty="0" smtClean="0"/>
              <a:t>4. Coffee-hour to learn different languages from other inbound students</a:t>
            </a:r>
          </a:p>
          <a:p>
            <a:pPr marL="514350" indent="-514350">
              <a:buNone/>
            </a:pPr>
            <a:r>
              <a:rPr lang="en-US" dirty="0" smtClean="0"/>
              <a:t>5. Gala night/Cultural Fiesta</a:t>
            </a:r>
          </a:p>
          <a:p>
            <a:pPr marL="514350" indent="-514350">
              <a:buNone/>
            </a:pPr>
            <a:r>
              <a:rPr lang="en-US" dirty="0" smtClean="0"/>
              <a:t>6. Celebrations in Malaysia: </a:t>
            </a:r>
            <a:r>
              <a:rPr lang="en-US" dirty="0" err="1" smtClean="0"/>
              <a:t>Aidil</a:t>
            </a:r>
            <a:r>
              <a:rPr lang="en-US" dirty="0" smtClean="0"/>
              <a:t> </a:t>
            </a:r>
            <a:r>
              <a:rPr lang="en-US" dirty="0" err="1" smtClean="0"/>
              <a:t>Fitri</a:t>
            </a:r>
            <a:r>
              <a:rPr lang="en-US" dirty="0" smtClean="0"/>
              <a:t>, </a:t>
            </a:r>
            <a:r>
              <a:rPr lang="en-US" dirty="0" err="1" smtClean="0"/>
              <a:t>Deepavali</a:t>
            </a:r>
            <a:r>
              <a:rPr lang="en-US" dirty="0" smtClean="0"/>
              <a:t>, Halloween, Lantern Festival, Chinese New Year, local weddings, etc.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3100" b="1" u="sng" dirty="0" smtClean="0"/>
              <a:t/>
            </a:r>
            <a:br>
              <a:rPr lang="en-US" sz="3100" b="1" u="sng" dirty="0" smtClean="0"/>
            </a:br>
            <a:r>
              <a:rPr lang="en-US" sz="3100" b="1" dirty="0" smtClean="0"/>
              <a:t>USM </a:t>
            </a:r>
            <a:r>
              <a:rPr lang="en-US" sz="3100" b="1" dirty="0" err="1" smtClean="0"/>
              <a:t>Internationalizaztion</a:t>
            </a:r>
            <a:r>
              <a:rPr lang="en-US" sz="3100" b="1" dirty="0" smtClean="0"/>
              <a:t> at Home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7314"/>
            <a:ext cx="8229600" cy="497885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At USM, we believe that internationalization should start within USM community. </a:t>
            </a:r>
          </a:p>
          <a:p>
            <a:pPr lvl="0"/>
            <a:r>
              <a:rPr lang="en-US" sz="2400" dirty="0" smtClean="0"/>
              <a:t>International Week:  Twice annual events involve cultural show, international food exhibition, international games exhibition, cultural talks and international movies. </a:t>
            </a:r>
          </a:p>
          <a:p>
            <a:pPr lvl="0"/>
            <a:r>
              <a:rPr lang="en-US" sz="2400" dirty="0" err="1" smtClean="0"/>
              <a:t>Norooz</a:t>
            </a:r>
            <a:r>
              <a:rPr lang="en-US" sz="2400" dirty="0" smtClean="0"/>
              <a:t>/Spring Festival </a:t>
            </a:r>
          </a:p>
          <a:p>
            <a:pPr lvl="0"/>
            <a:r>
              <a:rPr lang="en-US" sz="2400" dirty="0" smtClean="0"/>
              <a:t>International Al-Quran Festival</a:t>
            </a:r>
          </a:p>
          <a:p>
            <a:pPr lvl="0"/>
            <a:r>
              <a:rPr lang="en-US" sz="2400" dirty="0" smtClean="0"/>
              <a:t>English Camp</a:t>
            </a:r>
          </a:p>
          <a:p>
            <a:pPr lvl="0"/>
            <a:r>
              <a:rPr lang="en-US" sz="2400" dirty="0" smtClean="0"/>
              <a:t>Sports tournaments: </a:t>
            </a:r>
            <a:r>
              <a:rPr lang="en-US" sz="2400" dirty="0" err="1" smtClean="0"/>
              <a:t>Badminton,Tennis</a:t>
            </a:r>
            <a:r>
              <a:rPr lang="en-US" sz="2400" dirty="0" smtClean="0"/>
              <a:t> and </a:t>
            </a:r>
            <a:r>
              <a:rPr lang="en-US" sz="2400" dirty="0" err="1" smtClean="0"/>
              <a:t>Taekwando</a:t>
            </a:r>
            <a:endParaRPr lang="en-US" sz="2400" dirty="0" smtClean="0"/>
          </a:p>
          <a:p>
            <a:pPr lvl="0"/>
            <a:r>
              <a:rPr lang="en-US" sz="2400" dirty="0" smtClean="0"/>
              <a:t>Walk for Peace</a:t>
            </a:r>
          </a:p>
          <a:p>
            <a:pPr lvl="0"/>
            <a:r>
              <a:rPr lang="en-US" sz="2400" dirty="0" smtClean="0"/>
              <a:t>International Creative Visual Awards</a:t>
            </a:r>
          </a:p>
          <a:p>
            <a:pPr lvl="0"/>
            <a:r>
              <a:rPr lang="en-US" sz="2400" dirty="0" smtClean="0"/>
              <a:t>USM-PSU Student Leader Summit</a:t>
            </a:r>
          </a:p>
          <a:p>
            <a:pPr lvl="0"/>
            <a:r>
              <a:rPr lang="en-US" sz="2400" dirty="0" smtClean="0"/>
              <a:t>AFLES 2013 (ASEAN Future Leaders Summit)</a:t>
            </a:r>
          </a:p>
          <a:p>
            <a:pPr lvl="0"/>
            <a:endParaRPr lang="en-US" sz="28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8376"/>
            <a:ext cx="8928992" cy="571500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PENANG ISLAND </a:t>
            </a:r>
            <a:endParaRPr lang="en-MY" dirty="0"/>
          </a:p>
        </p:txBody>
      </p:sp>
    </p:spTree>
    <p:extLst>
      <p:ext uri="{BB962C8B-B14F-4D97-AF65-F5344CB8AC3E}">
        <p14:creationId xmlns="" xmlns:p14="http://schemas.microsoft.com/office/powerpoint/2010/main" val="795824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PSA,PETAS &amp; IO Events</a:t>
            </a:r>
            <a:endParaRPr lang="en-MY" dirty="0"/>
          </a:p>
        </p:txBody>
      </p:sp>
      <p:pic>
        <p:nvPicPr>
          <p:cNvPr id="4" name="Picture 3" descr="C:\Users\imranisb\Google Drive\Pictures\2012\International Culture Week 2012\156609_350387031718959_1661922602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00656"/>
            <a:ext cx="2219183" cy="270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imranisb\Google Drive\Pictures\2012\International Culture Week 2012\Culture Nights\554037_10151343850428140_1915665319_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976856"/>
            <a:ext cx="2819684" cy="26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imranisb\Google Drive\Pictures\2012\International Culture Week 2012\Culture Nights\63812_10151343844663140_1747515488_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976856"/>
            <a:ext cx="302313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imranisb\Google Drive\Pictures\Culture Fiesta 2013\936215_4758945253557_1814835515_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046627"/>
            <a:ext cx="337729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imranisb\Google Drive\Pictures\Culture Fiesta 2013\182881_4758837890873_1677146666_n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2872" y="4046627"/>
            <a:ext cx="3276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92840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USM </a:t>
            </a:r>
            <a:r>
              <a:rPr lang="en-US" b="1" dirty="0" err="1" smtClean="0"/>
              <a:t>Internationalizaztion</a:t>
            </a:r>
            <a:r>
              <a:rPr lang="en-US" b="1" dirty="0" smtClean="0"/>
              <a:t>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7" descr="https://fbcdn-sphotos-f-a.akamaihd.net/hphotos-ak-ash3/12224_4688454381038_66623697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8884" y="1054465"/>
            <a:ext cx="3307321" cy="343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9" descr="https://fbcdn-sphotos-e-a.akamaihd.net/hphotos-ak-ash4/255588_4249765934101_181694764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8492" y="4679100"/>
            <a:ext cx="4347713" cy="176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8" descr="Poster-last version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430" y="1054466"/>
            <a:ext cx="4330459" cy="189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fbcdn-sphotos-f-a.akamaihd.net/hphotos-ak-prn2/t1/1476290_10153473751450212_1663931102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413" y="3092116"/>
            <a:ext cx="2769079" cy="3356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USM </a:t>
            </a:r>
            <a:r>
              <a:rPr lang="en-US" b="1" dirty="0" err="1" smtClean="0"/>
              <a:t>Internationalizaztion</a:t>
            </a:r>
            <a:r>
              <a:rPr lang="en-US" b="1" dirty="0" smtClean="0"/>
              <a:t>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9254"/>
            <a:ext cx="8229600" cy="4886910"/>
          </a:xfrm>
        </p:spPr>
        <p:txBody>
          <a:bodyPr/>
          <a:lstStyle/>
          <a:p>
            <a:pPr lvl="0"/>
            <a:r>
              <a:rPr lang="en-US" dirty="0" smtClean="0"/>
              <a:t>International Creative Visual Awards: Students from China and ASEAN participate in this short movie and photography competition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USM-PSU Student Leader Summit</a:t>
            </a:r>
          </a:p>
          <a:p>
            <a:pPr lvl="0"/>
            <a:r>
              <a:rPr lang="en-US" dirty="0" smtClean="0"/>
              <a:t>AFLES 2013 (ASEAN Future Leaders Summit, Oct 2013)</a:t>
            </a:r>
          </a:p>
          <a:p>
            <a:endParaRPr lang="en-US" dirty="0"/>
          </a:p>
        </p:txBody>
      </p:sp>
      <p:pic>
        <p:nvPicPr>
          <p:cNvPr id="4098" name="Picture 10" descr="https://fbcdn-sphotos-h-a.akamaihd.net/hphotos-ak-ash3/553757_4589062056292_95128045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106" y="3005852"/>
            <a:ext cx="6452042" cy="132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AFLES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1050"/>
            <a:ext cx="8229600" cy="561579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https://fbexternal-a.akamaihd.net/safe_image.php?d=AQBti8xHNLfDhkDP&amp;w=398&amp;h=208&amp;url=http%3A%2F%2Fborneobulletin.brunei-online.com.bn%2Fwp-content%2Fuploads%2F2013%2F12%2Fpage-42-1_20131205.jpg&amp;cfs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522" y="1215189"/>
            <a:ext cx="3790950" cy="2356687"/>
          </a:xfrm>
          <a:prstGeom prst="rect">
            <a:avLst/>
          </a:prstGeom>
          <a:noFill/>
        </p:spPr>
      </p:pic>
      <p:pic>
        <p:nvPicPr>
          <p:cNvPr id="5127" name="Picture 7" descr="https://fbcdn-sphotos-e-a.akamaihd.net/hphotos-ak-frc3/t1/1470183_3645906962377_52231371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5295" y="1215189"/>
            <a:ext cx="3437877" cy="2356687"/>
          </a:xfrm>
          <a:prstGeom prst="rect">
            <a:avLst/>
          </a:prstGeom>
          <a:noFill/>
        </p:spPr>
      </p:pic>
      <p:pic>
        <p:nvPicPr>
          <p:cNvPr id="5129" name="Picture 9" descr="https://fbcdn-sphotos-h-a.akamaihd.net/hphotos-ak-prn2/t1/1455080_744203745594358_154194984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98232"/>
            <a:ext cx="8229600" cy="2778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USM </a:t>
            </a:r>
            <a:r>
              <a:rPr lang="en-US" b="1" dirty="0" err="1" smtClean="0"/>
              <a:t>Internationalizaztion</a:t>
            </a:r>
            <a:r>
              <a:rPr lang="en-US" b="1" dirty="0" smtClean="0"/>
              <a:t>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8" name="Picture 2" descr="https://fbcdn-sphotos-c-a.akamaihd.net/hphotos-ak-prn1/t1/68655_444552585654011_170343800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850" y="1038363"/>
            <a:ext cx="3700433" cy="3119569"/>
          </a:xfrm>
          <a:prstGeom prst="rect">
            <a:avLst/>
          </a:prstGeom>
          <a:noFill/>
        </p:spPr>
      </p:pic>
      <p:pic>
        <p:nvPicPr>
          <p:cNvPr id="60420" name="Picture 4" descr="https://fbcdn-sphotos-a-a.akamaihd.net/hphotos-ak-ash3/t1/1380181_446797322096204_197063313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537664"/>
            <a:ext cx="4724400" cy="4105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AFLES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s://fbcdn-sphotos-f-a.akamaihd.net/hphotos-ak-ash4/t1/1441170_714628261897977_128942953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95554"/>
            <a:ext cx="3669632" cy="2710715"/>
          </a:xfrm>
          <a:prstGeom prst="rect">
            <a:avLst/>
          </a:prstGeom>
          <a:noFill/>
        </p:spPr>
      </p:pic>
      <p:pic>
        <p:nvPicPr>
          <p:cNvPr id="6148" name="Picture 4" descr="https://fbcdn-sphotos-e-a.akamaihd.net/hphotos-ak-ash3/t1/1005033_702512356435173_169244913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95554"/>
            <a:ext cx="3871970" cy="2710715"/>
          </a:xfrm>
          <a:prstGeom prst="rect">
            <a:avLst/>
          </a:prstGeom>
          <a:noFill/>
        </p:spPr>
      </p:pic>
      <p:pic>
        <p:nvPicPr>
          <p:cNvPr id="6150" name="Picture 6" descr="https://fbcdn-sphotos-g-a.akamaihd.net/hphotos-ak-frc3/t1/1380022_726350424045158_31147234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976777"/>
            <a:ext cx="3669632" cy="2518913"/>
          </a:xfrm>
          <a:prstGeom prst="rect">
            <a:avLst/>
          </a:prstGeom>
          <a:noFill/>
        </p:spPr>
      </p:pic>
      <p:pic>
        <p:nvPicPr>
          <p:cNvPr id="6152" name="Picture 8" descr="https://fbcdn-sphotos-e-a.akamaihd.net/hphotos-ak-ash3/t1/1393322_10151923940617230_787495281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976777"/>
            <a:ext cx="3871970" cy="2518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PSA, PETAS &amp; </a:t>
            </a:r>
            <a:r>
              <a:rPr lang="en-US" dirty="0"/>
              <a:t>IO Events</a:t>
            </a:r>
            <a:endParaRPr lang="en-MY" dirty="0"/>
          </a:p>
        </p:txBody>
      </p:sp>
      <p:pic>
        <p:nvPicPr>
          <p:cNvPr id="4" name="Picture 3" descr="C:\Users\imranisb\Google Drive\Pictures\Culture Fiesta 2013\941694_448070368617291_669550959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124860"/>
            <a:ext cx="2820036" cy="232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fbcdn-sphotos-h-a.akamaihd.net/hphotos-ak-prn2/248180_4675820295485_1404189165_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092203"/>
            <a:ext cx="4654550" cy="239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imranisb\Google Drive\Pictures\Culture Fiesta 2013\547086_447507238673604_758580729_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791860"/>
            <a:ext cx="2520950" cy="249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imranisb\Google Drive\Pictures\Culture Fiesta 2013\970349_170474879784825_420084830_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3868060"/>
            <a:ext cx="2898321" cy="22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imranisb\Google Drive\Pictures\Culture Fiesta 2013\969630_447473965343598_1649836920_n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1507" y="3944260"/>
            <a:ext cx="2767693" cy="22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58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PSA, PETAS &amp; </a:t>
            </a:r>
            <a:r>
              <a:rPr lang="en-US" dirty="0"/>
              <a:t>IO Events</a:t>
            </a:r>
            <a:endParaRPr lang="en-MY" dirty="0"/>
          </a:p>
        </p:txBody>
      </p:sp>
      <p:pic>
        <p:nvPicPr>
          <p:cNvPr id="4" name="Picture 3" descr="C:\Users\imranisb\Google Drive\Pictures\UPLEx2013\941755_3237546112849_204151268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110350"/>
            <a:ext cx="2844800" cy="2590800"/>
          </a:xfrm>
          <a:prstGeom prst="rect">
            <a:avLst/>
          </a:prstGeom>
          <a:noFill/>
        </p:spPr>
      </p:pic>
      <p:pic>
        <p:nvPicPr>
          <p:cNvPr id="5" name="Picture 4" descr="C:\Users\imranisb\Google Drive\Pictures\UPLEx2013\968983_10151651858717420_167103895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950"/>
            <a:ext cx="3632200" cy="2724150"/>
          </a:xfrm>
          <a:prstGeom prst="rect">
            <a:avLst/>
          </a:prstGeom>
          <a:noFill/>
        </p:spPr>
      </p:pic>
      <p:pic>
        <p:nvPicPr>
          <p:cNvPr id="6" name="Picture 5" descr="C:\Users\imranisb\Google Drive\Pictures\UPLEx2013\996516_10151652581877420_31758421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1886" y="4082150"/>
            <a:ext cx="3888114" cy="2581275"/>
          </a:xfrm>
          <a:prstGeom prst="rect">
            <a:avLst/>
          </a:prstGeom>
          <a:noFill/>
        </p:spPr>
      </p:pic>
      <p:pic>
        <p:nvPicPr>
          <p:cNvPr id="7" name="Picture 6" descr="C:\Users\imranisb\Google Drive\Pictures\UPLEx2013\1043995_10151651862102420_130470063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57950"/>
            <a:ext cx="3810000" cy="2857500"/>
          </a:xfrm>
          <a:prstGeom prst="rect">
            <a:avLst/>
          </a:prstGeom>
          <a:noFill/>
        </p:spPr>
      </p:pic>
      <p:pic>
        <p:nvPicPr>
          <p:cNvPr id="8" name="Picture 7" descr="C:\Users\imranisb\Google Drive\Pictures\UPLEx2013\1011225_10151651786622420_2058488142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0850" y="1186550"/>
            <a:ext cx="2343150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85262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MY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33794" name="Picture 2" descr="http://4.bp.blogspot.com/-Qxv2Fut4yYg/Tsv59LScYUI/AAAAAAAAAjQ/3Wgd8AvjTFs/s640/Thank-you-in-many-langu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5401"/>
            <a:ext cx="8637868" cy="523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4543" y="6095096"/>
            <a:ext cx="320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Terima</a:t>
            </a:r>
            <a:r>
              <a:rPr lang="en-US" sz="3600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Kasih</a:t>
            </a:r>
            <a:endParaRPr lang="en-MY" sz="3600" b="1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4" y="6126163"/>
            <a:ext cx="2696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</a:rPr>
              <a:t>ขอบคุณ</a:t>
            </a:r>
            <a:endParaRPr lang="en-MY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4832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9965" cy="92904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Where we </a:t>
            </a:r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re</a:t>
            </a:r>
            <a:endParaRPr lang="en-MY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www.malaysia-maps.com/images/map-malaysia600.gi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" y="1113264"/>
            <a:ext cx="6129186" cy="272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malaysia-maps.com/images/penang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7" y="1113264"/>
            <a:ext cx="2573383" cy="273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t0.gstatic.com/images?q=tbn:ANd9GcT0aYtSVoicVG9rjPCM6F7XEwwCwegyy7P5eaH5JQVpQlJA0ZVK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75120"/>
            <a:ext cx="8834184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13164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36" y="3536156"/>
            <a:ext cx="3386064" cy="2232025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88910"/>
            <a:ext cx="3062584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31" y="1371600"/>
            <a:ext cx="3429000" cy="2164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7"/>
          <p:cNvSpPr txBox="1">
            <a:spLocks noGrp="1" noChangeArrowheads="1"/>
          </p:cNvSpPr>
          <p:nvPr>
            <p:ph sz="quarter" idx="4294967295"/>
          </p:nvPr>
        </p:nvSpPr>
        <p:spPr bwMode="auto">
          <a:xfrm>
            <a:off x="107504" y="5768181"/>
            <a:ext cx="2987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" indent="0" eaLnBrk="1" hangingPunct="1">
              <a:buNone/>
            </a:pPr>
            <a:r>
              <a:rPr lang="en-MY" sz="2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MY" sz="24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Batu</a:t>
            </a:r>
            <a:r>
              <a:rPr lang="en-MY" sz="24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MY" sz="24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Ferringhi</a:t>
            </a:r>
            <a:r>
              <a:rPr lang="en-MY" sz="24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Beach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181725" y="5722938"/>
            <a:ext cx="25876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Kek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Loksi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Temple </a:t>
            </a:r>
            <a:endParaRPr lang="en-MY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2609" y="2022991"/>
            <a:ext cx="27035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18288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45720" indent="0" eaLnBrk="1" hangingPunct="1">
              <a:buFont typeface="Georgia" pitchFamily="18" charset="0"/>
              <a:buNone/>
            </a:pPr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 Penang Bridge </a:t>
            </a:r>
            <a:endParaRPr lang="en-MY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Penang Tourist Attractions </a:t>
            </a:r>
            <a:endParaRPr lang="en-MY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1441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3179233" cy="2384425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50" y="3501008"/>
            <a:ext cx="341035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36712"/>
            <a:ext cx="3439160" cy="257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1772816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Kapitan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Keling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Mosque </a:t>
            </a:r>
            <a:endParaRPr lang="en-MY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Grp="1" noChangeArrowheads="1"/>
          </p:cNvSpPr>
          <p:nvPr>
            <p:ph sz="quarter" idx="4294967295"/>
          </p:nvPr>
        </p:nvSpPr>
        <p:spPr bwMode="auto">
          <a:xfrm>
            <a:off x="5940152" y="5863208"/>
            <a:ext cx="30243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" indent="0" algn="ctr" eaLnBrk="1" hangingPunct="1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Little India</a:t>
            </a:r>
            <a:endParaRPr lang="en-MY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885433"/>
            <a:ext cx="3123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 smtClean="0">
                <a:latin typeface="Times New Roman" pitchFamily="18" charset="0"/>
                <a:cs typeface="Times New Roman" pitchFamily="18" charset="0"/>
              </a:rPr>
              <a:t>Penang Municipal Council</a:t>
            </a:r>
            <a:endParaRPr lang="en-MY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MY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Penang World's Heritage City by UNESCO (</a:t>
            </a:r>
            <a:r>
              <a:rPr lang="en-MY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2010)</a:t>
            </a:r>
            <a:endParaRPr lang="en-MY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5248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518"/>
            <a:ext cx="3124200" cy="208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7"/>
          <p:cNvSpPr txBox="1">
            <a:spLocks noGrp="1" noChangeArrowheads="1"/>
          </p:cNvSpPr>
          <p:nvPr>
            <p:ph sz="quarter" idx="4294967295"/>
          </p:nvPr>
        </p:nvSpPr>
        <p:spPr bwMode="auto">
          <a:xfrm>
            <a:off x="467544" y="1197913"/>
            <a:ext cx="23397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18288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45720" indent="0" eaLnBrk="1" hangingPunct="1">
              <a:buFont typeface="Georgia" pitchFamily="18" charset="0"/>
              <a:buNone/>
            </a:pPr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MY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Nasi</a:t>
            </a:r>
            <a:r>
              <a:rPr lang="en-MY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MY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Lemak</a:t>
            </a:r>
            <a:endParaRPr lang="en-MY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78497" y="2492896"/>
            <a:ext cx="17569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18288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45720" indent="0" eaLnBrk="1" hangingPunct="1">
              <a:buNone/>
            </a:pPr>
            <a:r>
              <a:rPr lang="en-MY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Banana Leaf</a:t>
            </a:r>
            <a:endParaRPr lang="en-MY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470147" y="3212976"/>
            <a:ext cx="2339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18288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45720" indent="0" algn="ctr" eaLnBrk="1" hangingPunct="1">
              <a:buNone/>
            </a:pPr>
            <a:r>
              <a:rPr lang="en-MY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MY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Laksa</a:t>
            </a:r>
            <a:endParaRPr lang="en-MY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05" y="3501008"/>
            <a:ext cx="2650035" cy="242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62000" y="341970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Malay Cuisine</a:t>
            </a:r>
            <a:endParaRPr lang="en-MY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4953" y="3702127"/>
            <a:ext cx="168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</a:rPr>
              <a:t>Indian Cuisine </a:t>
            </a:r>
            <a:endParaRPr lang="en-MY" sz="16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8147" y="5796965"/>
            <a:ext cx="220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Chinese Cuisine </a:t>
            </a:r>
            <a:endParaRPr lang="en-MY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38" y="2744669"/>
            <a:ext cx="3281190" cy="2196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3847431" y="4797152"/>
            <a:ext cx="182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Indian Cuisine</a:t>
            </a:r>
            <a:endParaRPr lang="en-MY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94" y="1334556"/>
            <a:ext cx="223503" cy="186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6912"/>
            <a:ext cx="223503" cy="186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609" y="3314755"/>
            <a:ext cx="223503" cy="186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Penang Local Cuisine</a:t>
            </a:r>
            <a:endParaRPr lang="en-MY" b="1" dirty="0"/>
          </a:p>
        </p:txBody>
      </p:sp>
    </p:spTree>
    <p:extLst>
      <p:ext uri="{BB962C8B-B14F-4D97-AF65-F5344CB8AC3E}">
        <p14:creationId xmlns="" xmlns:p14="http://schemas.microsoft.com/office/powerpoint/2010/main" val="185938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1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981417"/>
            <a:ext cx="9144000" cy="59492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2400" dirty="0"/>
          </a:p>
          <a:p>
            <a:pPr marL="45720" indent="0">
              <a:buNone/>
            </a:pPr>
            <a:r>
              <a:rPr lang="en-US" sz="2400" dirty="0" smtClean="0"/>
              <a:t>Established 1969 as </a:t>
            </a:r>
            <a:r>
              <a:rPr lang="en-US" sz="2400" dirty="0"/>
              <a:t>the second university in </a:t>
            </a:r>
            <a:r>
              <a:rPr lang="en-US" sz="2400" dirty="0" smtClean="0"/>
              <a:t>Malaysia</a:t>
            </a:r>
          </a:p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/>
              <a:t>Started </a:t>
            </a:r>
            <a:r>
              <a:rPr lang="en-US" sz="2400" dirty="0"/>
              <a:t>with the enrolment of 57 </a:t>
            </a:r>
            <a:r>
              <a:rPr lang="en-US" sz="2400" dirty="0" smtClean="0"/>
              <a:t>students</a:t>
            </a:r>
          </a:p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Currently, USM offers courses at undergraduate and postgraduate levels to approximately </a:t>
            </a:r>
            <a:r>
              <a:rPr lang="en-US" sz="2400" dirty="0" smtClean="0"/>
              <a:t>24,000 students plus 8000 students under the long distance learning </a:t>
            </a:r>
            <a:r>
              <a:rPr lang="en-US" sz="2400" dirty="0" err="1" smtClean="0"/>
              <a:t>programme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/>
              <a:t>2500 international students with more than 60 nationalities</a:t>
            </a:r>
            <a:endParaRPr lang="en-US" sz="2400" dirty="0"/>
          </a:p>
          <a:p>
            <a:pPr marL="45720" indent="0">
              <a:buNone/>
            </a:pPr>
            <a:endParaRPr lang="en-MY" sz="2400" dirty="0" smtClean="0"/>
          </a:p>
          <a:p>
            <a:pPr marL="45720" indent="0">
              <a:buNone/>
            </a:pPr>
            <a:r>
              <a:rPr lang="en-MY" sz="2400" dirty="0" smtClean="0"/>
              <a:t>Since </a:t>
            </a:r>
            <a:r>
              <a:rPr lang="en-MY" sz="2400" dirty="0"/>
              <a:t>September </a:t>
            </a:r>
            <a:r>
              <a:rPr lang="en-MY" sz="2400" dirty="0" smtClean="0"/>
              <a:t>2008 USM has been assigned as Accelerated </a:t>
            </a:r>
            <a:r>
              <a:rPr lang="en-MY" sz="2400" dirty="0"/>
              <a:t>Programme for Excellence (</a:t>
            </a:r>
            <a:r>
              <a:rPr lang="en-MY" sz="2400" dirty="0" smtClean="0"/>
              <a:t>APEX) university </a:t>
            </a:r>
            <a:endParaRPr lang="en-US" sz="2400" dirty="0"/>
          </a:p>
          <a:p>
            <a:endParaRPr lang="en-US" sz="2400" dirty="0"/>
          </a:p>
          <a:p>
            <a:pPr marL="45720" indent="0">
              <a:buNone/>
            </a:pPr>
            <a:endParaRPr lang="en-MY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Background of USM</a:t>
            </a:r>
            <a:endParaRPr lang="en-MY" b="1" dirty="0"/>
          </a:p>
        </p:txBody>
      </p:sp>
    </p:spTree>
    <p:extLst>
      <p:ext uri="{BB962C8B-B14F-4D97-AF65-F5344CB8AC3E}">
        <p14:creationId xmlns="" xmlns:p14="http://schemas.microsoft.com/office/powerpoint/2010/main" val="34824706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hsan\Desktop\IO\logo-baru-USM-Copy-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0" y="2022991"/>
            <a:ext cx="8333762" cy="291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-378827" y="764704"/>
            <a:ext cx="4820198" cy="6093296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80000"/>
              </a:lnSpc>
            </a:pPr>
            <a:endParaRPr lang="en-MY" sz="1800" dirty="0" smtClean="0"/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b="1" dirty="0"/>
              <a:t>Pure Arts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Centre for Policy Research and International Studies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Distance Education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Humanities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Languages, Literacies and Translation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Social </a:t>
            </a:r>
            <a:r>
              <a:rPr lang="en-MY" sz="1800" dirty="0" smtClean="0"/>
              <a:t>Sciences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MY" sz="1800" dirty="0"/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b="1" dirty="0" smtClean="0"/>
              <a:t>Applied Arts</a:t>
            </a:r>
            <a:endParaRPr lang="en-MY" sz="1800" b="1" dirty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Centre for Global Archaeological Research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Centre for Instructional Technology and Multimedia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Graduate School of </a:t>
            </a:r>
            <a:r>
              <a:rPr lang="en-MY" sz="1800" dirty="0" smtClean="0"/>
              <a:t>Business (GSB)</a:t>
            </a:r>
            <a:endParaRPr lang="en-MY" sz="1800" dirty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Communication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Educational Studies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Management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The Arts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Women’s Development Research </a:t>
            </a:r>
            <a:r>
              <a:rPr lang="en-MY" sz="1800" dirty="0" smtClean="0"/>
              <a:t>Centre</a:t>
            </a:r>
          </a:p>
          <a:p>
            <a:pPr lvl="1">
              <a:lnSpc>
                <a:spcPct val="80000"/>
              </a:lnSpc>
            </a:pPr>
            <a:endParaRPr lang="en-MY" sz="1800" dirty="0" smtClean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932040" y="761145"/>
            <a:ext cx="4038600" cy="1922586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 typeface="Wingdings 2" pitchFamily="18" charset="2"/>
              <a:buNone/>
            </a:pPr>
            <a:endParaRPr lang="en-MY" sz="1100" b="1" dirty="0" smtClean="0">
              <a:latin typeface="Cambria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Program </a:t>
            </a:r>
            <a:r>
              <a:rPr lang="en-US" b="1" dirty="0">
                <a:solidFill>
                  <a:schemeClr val="bg1"/>
                </a:solidFill>
              </a:rPr>
              <a:t>Outline (</a:t>
            </a:r>
            <a:r>
              <a:rPr lang="en-MY" sz="4800" b="1" dirty="0">
                <a:solidFill>
                  <a:schemeClr val="bg1"/>
                </a:solidFill>
              </a:rPr>
              <a:t>Main Campus)</a:t>
            </a:r>
            <a:br>
              <a:rPr lang="en-MY" sz="4800" b="1" dirty="0">
                <a:solidFill>
                  <a:schemeClr val="bg1"/>
                </a:solidFill>
              </a:rPr>
            </a:br>
            <a:endParaRPr lang="en-MY" b="1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045174" y="760348"/>
            <a:ext cx="5098826" cy="6093296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80000"/>
              </a:lnSpc>
            </a:pPr>
            <a:endParaRPr lang="en-MY" sz="1800" dirty="0" smtClean="0"/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b="1" dirty="0" smtClean="0"/>
              <a:t>Pure Science</a:t>
            </a:r>
            <a:endParaRPr lang="en-MY" sz="1800" b="1" dirty="0" smtClean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Centre for Chemical Biology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Centre for Marine and Coastal Studies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Biology Sciences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Chemical Sciences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Distance Education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Mathematical Sciences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</a:t>
            </a:r>
            <a:r>
              <a:rPr lang="en-MY" sz="1800" dirty="0" smtClean="0"/>
              <a:t>Physics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1800" dirty="0" smtClean="0"/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b="1" dirty="0" smtClean="0"/>
              <a:t>Applied Science</a:t>
            </a:r>
            <a:endParaRPr lang="en-US" sz="1800" b="1" dirty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 smtClean="0"/>
              <a:t>Centre </a:t>
            </a:r>
            <a:r>
              <a:rPr lang="en-MY" sz="1800" dirty="0"/>
              <a:t>for Drug Research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Malaysian Institute of Pharmaceuticals &amp; </a:t>
            </a:r>
            <a:r>
              <a:rPr lang="en-MY" sz="1800" dirty="0" err="1"/>
              <a:t>Nutraceuticals</a:t>
            </a:r>
            <a:endParaRPr lang="en-MY" sz="1800" dirty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National Advanced IPV6 Centre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National Poison Centre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Computer Sciences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Housing, Building and Planning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Industrial Technology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MY" sz="1800" dirty="0"/>
              <a:t>School of Pharmaceutical Sciences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13386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734</TotalTime>
  <Words>1014</Words>
  <Application>Microsoft Office PowerPoint</Application>
  <PresentationFormat>On-screen Show (4:3)</PresentationFormat>
  <Paragraphs>210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Presentation2</vt:lpstr>
      <vt:lpstr>Slide 1</vt:lpstr>
      <vt:lpstr>USM</vt:lpstr>
      <vt:lpstr>WELCOME TO PENANG ISLAND </vt:lpstr>
      <vt:lpstr>Where we are</vt:lpstr>
      <vt:lpstr>Penang Tourist Attractions </vt:lpstr>
      <vt:lpstr>Penang World's Heritage City by UNESCO (2010)</vt:lpstr>
      <vt:lpstr>Penang Local Cuisine</vt:lpstr>
      <vt:lpstr>Background of USM</vt:lpstr>
      <vt:lpstr> Program Outline (Main Campus) </vt:lpstr>
      <vt:lpstr>Engineering &amp; Health Campus </vt:lpstr>
      <vt:lpstr>The University in a Garden</vt:lpstr>
      <vt:lpstr>USM MAIN CAMPUS</vt:lpstr>
      <vt:lpstr> Engineering Campus</vt:lpstr>
      <vt:lpstr>Health Campus (Kubang Kerian)</vt:lpstr>
      <vt:lpstr>USM libraries </vt:lpstr>
      <vt:lpstr>Slide 16</vt:lpstr>
      <vt:lpstr> USM Accommodation  </vt:lpstr>
      <vt:lpstr>Slide 18</vt:lpstr>
      <vt:lpstr>Slide 19</vt:lpstr>
      <vt:lpstr> Major Efforts Carried Out by USM for Internationalization and Student Mobility </vt:lpstr>
      <vt:lpstr> Outbound Programme </vt:lpstr>
      <vt:lpstr>Inbound Programme</vt:lpstr>
      <vt:lpstr>Inbound Requirement</vt:lpstr>
      <vt:lpstr>Academic Calendar</vt:lpstr>
      <vt:lpstr>USM Buddies</vt:lpstr>
      <vt:lpstr>USM Buddies</vt:lpstr>
      <vt:lpstr>Activities for Inbound Students</vt:lpstr>
      <vt:lpstr>Activities for Inbound Students</vt:lpstr>
      <vt:lpstr> USM Internationalizaztion at Home </vt:lpstr>
      <vt:lpstr>PSA,PETAS &amp; IO Events</vt:lpstr>
      <vt:lpstr>USM Internationalizaztion at Home</vt:lpstr>
      <vt:lpstr>USM Internationalizaztion at Home</vt:lpstr>
      <vt:lpstr>AFLES 2013</vt:lpstr>
      <vt:lpstr>USM Internationalizaztion at Home</vt:lpstr>
      <vt:lpstr>AFLES 2013</vt:lpstr>
      <vt:lpstr>PSA, PETAS &amp; IO Events</vt:lpstr>
      <vt:lpstr>PSA, PETAS &amp; IO Events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Mazlan</dc:creator>
  <cp:lastModifiedBy>Owner</cp:lastModifiedBy>
  <cp:revision>111</cp:revision>
  <cp:lastPrinted>2013-01-30T10:24:53Z</cp:lastPrinted>
  <dcterms:created xsi:type="dcterms:W3CDTF">2013-02-14T06:43:47Z</dcterms:created>
  <dcterms:modified xsi:type="dcterms:W3CDTF">2014-02-21T03:12:54Z</dcterms:modified>
</cp:coreProperties>
</file>